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60" r:id="rId3"/>
    <p:sldId id="287" r:id="rId4"/>
    <p:sldId id="288" r:id="rId5"/>
    <p:sldId id="289" r:id="rId6"/>
    <p:sldId id="290" r:id="rId7"/>
    <p:sldId id="291" r:id="rId8"/>
    <p:sldId id="292" r:id="rId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53" autoAdjust="0"/>
    <p:restoredTop sz="94660"/>
  </p:normalViewPr>
  <p:slideViewPr>
    <p:cSldViewPr>
      <p:cViewPr>
        <p:scale>
          <a:sx n="100" d="100"/>
          <a:sy n="100" d="100"/>
        </p:scale>
        <p:origin x="1926" y="2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e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161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033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292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335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384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2023-05-30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jp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08304" y="5733256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발표 및 제작</a:t>
            </a:r>
            <a:endParaRPr lang="en-US" altLang="ko-KR" sz="1600" b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김진재</a:t>
            </a:r>
            <a:endParaRPr lang="ko-KR" altLang="en-US" sz="16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437" y="2492896"/>
            <a:ext cx="3667125" cy="165735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701" y="2348880"/>
            <a:ext cx="2389765" cy="1296144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8C4AC3F6-9B0E-419F-AD9D-782B91B317D7}"/>
              </a:ext>
            </a:extLst>
          </p:cNvPr>
          <p:cNvGrpSpPr/>
          <p:nvPr/>
        </p:nvGrpSpPr>
        <p:grpSpPr>
          <a:xfrm>
            <a:off x="3419872" y="4365104"/>
            <a:ext cx="2418862" cy="614969"/>
            <a:chOff x="-59743" y="2695163"/>
            <a:chExt cx="2418862" cy="614969"/>
          </a:xfrm>
        </p:grpSpPr>
        <p:cxnSp>
          <p:nvCxnSpPr>
            <p:cNvPr id="7" name="직선 연결선 6"/>
            <p:cNvCxnSpPr/>
            <p:nvPr/>
          </p:nvCxnSpPr>
          <p:spPr>
            <a:xfrm>
              <a:off x="-59743" y="2695163"/>
              <a:ext cx="241886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-5738" y="2910022"/>
              <a:ext cx="21962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spc="-150" dirty="0" smtClean="0">
                  <a:solidFill>
                    <a:schemeClr val="bg1"/>
                  </a:solidFill>
                  <a:latin typeface="+mj-ea"/>
                  <a:ea typeface="+mj-ea"/>
                </a:rPr>
                <a:t>FGO AR CARD</a:t>
              </a:r>
              <a:endParaRPr lang="ko-KR" altLang="en-US" sz="2000" b="1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4AC3F6-9B0E-419F-AD9D-782B91B317D7}"/>
              </a:ext>
            </a:extLst>
          </p:cNvPr>
          <p:cNvGrpSpPr/>
          <p:nvPr/>
        </p:nvGrpSpPr>
        <p:grpSpPr>
          <a:xfrm>
            <a:off x="1755329" y="3717717"/>
            <a:ext cx="1368152" cy="460131"/>
            <a:chOff x="399073" y="2695163"/>
            <a:chExt cx="1368152" cy="460131"/>
          </a:xfrm>
        </p:grpSpPr>
        <p:cxnSp>
          <p:nvCxnSpPr>
            <p:cNvPr id="11" name="직선 연결선 10"/>
            <p:cNvCxnSpPr/>
            <p:nvPr/>
          </p:nvCxnSpPr>
          <p:spPr>
            <a:xfrm>
              <a:off x="537990" y="2695163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399073" y="2785962"/>
              <a:ext cx="13681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spc="-150" dirty="0" smtClean="0">
                  <a:solidFill>
                    <a:schemeClr val="bg1"/>
                  </a:solidFill>
                  <a:latin typeface="+mj-ea"/>
                  <a:ea typeface="+mj-ea"/>
                </a:rPr>
                <a:t>FGO</a:t>
              </a:r>
              <a:r>
                <a:rPr lang="ko-KR" altLang="en-US" b="1" spc="-150" dirty="0" smtClean="0">
                  <a:solidFill>
                    <a:schemeClr val="bg1"/>
                  </a:solidFill>
                  <a:latin typeface="+mj-ea"/>
                  <a:ea typeface="+mj-ea"/>
                </a:rPr>
                <a:t>란</a:t>
              </a:r>
              <a:r>
                <a:rPr lang="en-US" altLang="ko-KR" b="1" spc="-150" dirty="0" smtClean="0">
                  <a:solidFill>
                    <a:schemeClr val="bg1"/>
                  </a:solidFill>
                  <a:latin typeface="+mj-ea"/>
                  <a:ea typeface="+mj-ea"/>
                </a:rPr>
                <a:t>?</a:t>
              </a:r>
              <a:endParaRPr lang="ko-KR" altLang="en-US" b="1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4A608CE-AE3B-4C63-A892-9EF7350E4FBC}"/>
              </a:ext>
            </a:extLst>
          </p:cNvPr>
          <p:cNvSpPr txBox="1"/>
          <p:nvPr/>
        </p:nvSpPr>
        <p:spPr>
          <a:xfrm>
            <a:off x="1877009" y="2705491"/>
            <a:ext cx="12323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01</a:t>
            </a:r>
            <a:endParaRPr lang="ko-KR" altLang="en-US" sz="6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937FACF-4156-45F0-A9B9-4DC653440CD6}"/>
              </a:ext>
            </a:extLst>
          </p:cNvPr>
          <p:cNvGrpSpPr/>
          <p:nvPr/>
        </p:nvGrpSpPr>
        <p:grpSpPr>
          <a:xfrm>
            <a:off x="3006254" y="3717713"/>
            <a:ext cx="1656184" cy="463927"/>
            <a:chOff x="1943708" y="2708920"/>
            <a:chExt cx="1656184" cy="463927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2195736" y="2708920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1943708" y="2803515"/>
              <a:ext cx="16561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spc="-150" dirty="0" smtClean="0">
                  <a:solidFill>
                    <a:schemeClr val="bg1"/>
                  </a:solidFill>
                  <a:latin typeface="+mj-ea"/>
                </a:rPr>
                <a:t>아이디어</a:t>
              </a:r>
              <a:endParaRPr lang="ko-KR" altLang="en-US" b="1" spc="-150" dirty="0">
                <a:solidFill>
                  <a:schemeClr val="bg1"/>
                </a:solidFill>
                <a:latin typeface="+mj-ea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91C20D3-894C-474F-84E4-FB35091E1EAC}"/>
              </a:ext>
            </a:extLst>
          </p:cNvPr>
          <p:cNvSpPr txBox="1"/>
          <p:nvPr/>
        </p:nvSpPr>
        <p:spPr>
          <a:xfrm>
            <a:off x="3226442" y="2709636"/>
            <a:ext cx="12323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02</a:t>
            </a:r>
            <a:endParaRPr lang="ko-KR" altLang="en-US" sz="6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A34986B-C354-48BF-9447-C493167BDF3A}"/>
              </a:ext>
            </a:extLst>
          </p:cNvPr>
          <p:cNvGrpSpPr/>
          <p:nvPr/>
        </p:nvGrpSpPr>
        <p:grpSpPr>
          <a:xfrm>
            <a:off x="4431581" y="3718205"/>
            <a:ext cx="1656184" cy="467227"/>
            <a:chOff x="3651720" y="2711301"/>
            <a:chExt cx="1656184" cy="467227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3923928" y="2711301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3651720" y="2809196"/>
              <a:ext cx="16561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spc="-150" dirty="0" err="1" smtClean="0">
                  <a:solidFill>
                    <a:schemeClr val="bg1"/>
                  </a:solidFill>
                  <a:latin typeface="+mj-ea"/>
                </a:rPr>
                <a:t>구현방법</a:t>
              </a:r>
              <a:endParaRPr lang="en-US" altLang="ko-KR" b="1" spc="-150" dirty="0">
                <a:solidFill>
                  <a:schemeClr val="bg1"/>
                </a:solidFill>
                <a:latin typeface="+mj-ea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CFB4FE52-8D05-4BF5-907C-CACF1C41E459}"/>
              </a:ext>
            </a:extLst>
          </p:cNvPr>
          <p:cNvSpPr txBox="1"/>
          <p:nvPr/>
        </p:nvSpPr>
        <p:spPr>
          <a:xfrm>
            <a:off x="4642162" y="2693120"/>
            <a:ext cx="12323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03</a:t>
            </a:r>
            <a:endParaRPr lang="ko-KR" altLang="en-US" sz="6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D9CAD70-24EA-48B3-B027-74C33757F5F4}"/>
              </a:ext>
            </a:extLst>
          </p:cNvPr>
          <p:cNvGrpSpPr/>
          <p:nvPr/>
        </p:nvGrpSpPr>
        <p:grpSpPr>
          <a:xfrm>
            <a:off x="5796136" y="3717032"/>
            <a:ext cx="1872208" cy="467453"/>
            <a:chOff x="5292080" y="2736698"/>
            <a:chExt cx="1872208" cy="467453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5652120" y="2736698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292080" y="2834819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spc="-150" dirty="0" smtClean="0">
                  <a:solidFill>
                    <a:schemeClr val="bg1"/>
                  </a:solidFill>
                  <a:latin typeface="+mj-ea"/>
                </a:rPr>
                <a:t>결과물</a:t>
              </a:r>
              <a:endParaRPr lang="ko-KR" altLang="en-US" b="1" spc="-150" dirty="0">
                <a:solidFill>
                  <a:schemeClr val="bg1"/>
                </a:solidFill>
                <a:latin typeface="+mj-ea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B1B46F33-B1D2-45C8-8B3E-16F749058E71}"/>
              </a:ext>
            </a:extLst>
          </p:cNvPr>
          <p:cNvSpPr txBox="1"/>
          <p:nvPr/>
        </p:nvSpPr>
        <p:spPr>
          <a:xfrm>
            <a:off x="6119509" y="2693121"/>
            <a:ext cx="12323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04</a:t>
            </a:r>
            <a:endParaRPr lang="ko-KR" altLang="en-US" sz="6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9265" y="184574"/>
            <a:ext cx="15924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2000" b="1" spc="-150" dirty="0" smtClean="0">
                <a:solidFill>
                  <a:schemeClr val="bg1"/>
                </a:solidFill>
              </a:rPr>
              <a:t>1.FGO</a:t>
            </a:r>
            <a:r>
              <a:rPr lang="ko-KR" altLang="en-US" sz="2000" b="1" spc="-150" dirty="0" smtClean="0">
                <a:solidFill>
                  <a:schemeClr val="bg1"/>
                </a:solidFill>
              </a:rPr>
              <a:t>란</a:t>
            </a:r>
            <a:r>
              <a:rPr lang="en-US" altLang="ko-KR" sz="2000" b="1" spc="-150" dirty="0" smtClean="0">
                <a:solidFill>
                  <a:schemeClr val="bg1"/>
                </a:solidFill>
              </a:rPr>
              <a:t>?</a:t>
            </a:r>
            <a:endParaRPr lang="ko-KR" altLang="en-US" sz="20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940" y="1556792"/>
            <a:ext cx="5652120" cy="296736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45940" y="5163126"/>
            <a:ext cx="5652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 smtClean="0">
                <a:solidFill>
                  <a:srgbClr val="17375E"/>
                </a:solidFill>
                <a:latin typeface="+mj-ea"/>
                <a:ea typeface="+mj-ea"/>
              </a:rPr>
              <a:t>2017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년 넷마블이 서비스를 시작한 게임으로 동명의 시리즈</a:t>
            </a:r>
            <a:r>
              <a:rPr lang="en-US" altLang="ko-KR" b="1" spc="-150" dirty="0" smtClean="0">
                <a:solidFill>
                  <a:srgbClr val="17375E"/>
                </a:solidFill>
                <a:latin typeface="+mj-ea"/>
                <a:ea typeface="+mj-ea"/>
              </a:rPr>
              <a:t>Fate/stay night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를 원작으로 하는 모바일 게임 </a:t>
            </a:r>
            <a:endParaRPr lang="ko-KR" altLang="en-US" b="1" spc="-150" dirty="0">
              <a:solidFill>
                <a:srgbClr val="17375E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9265" y="184574"/>
            <a:ext cx="15924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2000" b="1" spc="-150" dirty="0" smtClean="0">
                <a:solidFill>
                  <a:schemeClr val="bg1"/>
                </a:solidFill>
              </a:rPr>
              <a:t>1.FGO</a:t>
            </a:r>
            <a:r>
              <a:rPr lang="ko-KR" altLang="en-US" sz="2000" b="1" spc="-150" dirty="0" smtClean="0">
                <a:solidFill>
                  <a:schemeClr val="bg1"/>
                </a:solidFill>
              </a:rPr>
              <a:t>란</a:t>
            </a:r>
            <a:r>
              <a:rPr lang="en-US" altLang="ko-KR" sz="2000" b="1" spc="-150" dirty="0" smtClean="0">
                <a:solidFill>
                  <a:schemeClr val="bg1"/>
                </a:solidFill>
              </a:rPr>
              <a:t>?</a:t>
            </a:r>
            <a:endParaRPr lang="ko-KR" altLang="en-US" sz="20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2141908" y="1077411"/>
            <a:ext cx="4788175" cy="3664836"/>
            <a:chOff x="2551698" y="1440109"/>
            <a:chExt cx="4247758" cy="3034848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6760" y="1440109"/>
              <a:ext cx="782572" cy="13374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1822" y="3137553"/>
              <a:ext cx="782572" cy="133740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16884" y="2348880"/>
              <a:ext cx="782572" cy="1337404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6760" y="3126950"/>
              <a:ext cx="782572" cy="1337404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1822" y="1447083"/>
              <a:ext cx="782572" cy="1337404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1698" y="3137553"/>
              <a:ext cx="782572" cy="1337404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1698" y="1447083"/>
              <a:ext cx="782572" cy="1337404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1745940" y="5168603"/>
            <a:ext cx="5652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rgbClr val="17375E"/>
                </a:solidFill>
                <a:latin typeface="+mj-ea"/>
              </a:rPr>
              <a:t>인게임에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서는 </a:t>
            </a:r>
            <a:r>
              <a:rPr lang="en-US" altLang="ko-KR" b="1" spc="-150" dirty="0" smtClean="0">
                <a:solidFill>
                  <a:srgbClr val="17375E"/>
                </a:solidFill>
                <a:latin typeface="+mj-ea"/>
                <a:ea typeface="+mj-ea"/>
              </a:rPr>
              <a:t>7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가지 클래스의 </a:t>
            </a:r>
            <a:r>
              <a:rPr lang="ko-KR" altLang="en-US" b="1" spc="-150" dirty="0" err="1" smtClean="0">
                <a:solidFill>
                  <a:srgbClr val="17375E"/>
                </a:solidFill>
                <a:latin typeface="+mj-ea"/>
                <a:ea typeface="+mj-ea"/>
              </a:rPr>
              <a:t>서번트라는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 특성을 지닌</a:t>
            </a:r>
            <a:endParaRPr lang="en-US" altLang="ko-KR" b="1" spc="-150" dirty="0" smtClean="0">
              <a:solidFill>
                <a:srgbClr val="17375E"/>
              </a:solidFill>
              <a:latin typeface="+mj-ea"/>
              <a:ea typeface="+mj-ea"/>
            </a:endParaRPr>
          </a:p>
          <a:p>
            <a:pPr algn="ctr"/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카드 캐릭터들을 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소환해</a:t>
            </a:r>
            <a:r>
              <a:rPr lang="en-US" altLang="ko-KR" b="1" spc="-150" dirty="0">
                <a:solidFill>
                  <a:srgbClr val="17375E"/>
                </a:solidFill>
                <a:latin typeface="+mj-ea"/>
                <a:ea typeface="+mj-ea"/>
              </a:rPr>
              <a:t> 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전투를 진행하게 된다</a:t>
            </a:r>
            <a:r>
              <a:rPr lang="en-US" altLang="ko-KR" b="1" spc="-150" dirty="0" smtClean="0">
                <a:solidFill>
                  <a:srgbClr val="17375E"/>
                </a:solidFill>
                <a:latin typeface="+mj-ea"/>
                <a:ea typeface="+mj-ea"/>
              </a:rPr>
              <a:t>.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 </a:t>
            </a:r>
            <a:endParaRPr lang="ko-KR" altLang="en-US" b="1" spc="-150" dirty="0">
              <a:solidFill>
                <a:srgbClr val="17375E"/>
              </a:solidFill>
              <a:latin typeface="+mj-ea"/>
              <a:ea typeface="+mj-ea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250191" y="2750589"/>
            <a:ext cx="665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dirty="0" smtClean="0">
                <a:solidFill>
                  <a:srgbClr val="17375E"/>
                </a:solidFill>
                <a:latin typeface="+mj-ea"/>
              </a:rPr>
              <a:t>세이버</a:t>
            </a:r>
            <a:endParaRPr lang="ko-KR" altLang="en-US" sz="1400" dirty="0"/>
          </a:p>
        </p:txBody>
      </p:sp>
      <p:sp>
        <p:nvSpPr>
          <p:cNvPr id="18" name="직사각형 17"/>
          <p:cNvSpPr/>
          <p:nvPr/>
        </p:nvSpPr>
        <p:spPr>
          <a:xfrm>
            <a:off x="3606699" y="2748553"/>
            <a:ext cx="5052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dirty="0" err="1" smtClean="0">
                <a:solidFill>
                  <a:srgbClr val="17375E"/>
                </a:solidFill>
                <a:latin typeface="+mj-ea"/>
              </a:rPr>
              <a:t>아처</a:t>
            </a:r>
            <a:endParaRPr lang="ko-KR" altLang="en-US" sz="1400" dirty="0"/>
          </a:p>
        </p:txBody>
      </p:sp>
      <p:sp>
        <p:nvSpPr>
          <p:cNvPr id="20" name="직사각형 19"/>
          <p:cNvSpPr/>
          <p:nvPr/>
        </p:nvSpPr>
        <p:spPr>
          <a:xfrm>
            <a:off x="4914429" y="2748554"/>
            <a:ext cx="5052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dirty="0" err="1" smtClean="0">
                <a:solidFill>
                  <a:srgbClr val="17375E"/>
                </a:solidFill>
                <a:latin typeface="+mj-ea"/>
              </a:rPr>
              <a:t>랜서</a:t>
            </a:r>
            <a:endParaRPr lang="ko-KR" altLang="en-US" sz="1400" dirty="0"/>
          </a:p>
        </p:txBody>
      </p:sp>
      <p:sp>
        <p:nvSpPr>
          <p:cNvPr id="21" name="직사각형 20"/>
          <p:cNvSpPr/>
          <p:nvPr/>
        </p:nvSpPr>
        <p:spPr>
          <a:xfrm>
            <a:off x="2229339" y="4779634"/>
            <a:ext cx="665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dirty="0" smtClean="0">
                <a:solidFill>
                  <a:srgbClr val="17375E"/>
                </a:solidFill>
                <a:latin typeface="+mj-ea"/>
              </a:rPr>
              <a:t>라이더</a:t>
            </a:r>
            <a:endParaRPr lang="ko-KR" altLang="en-US" sz="1400" dirty="0"/>
          </a:p>
        </p:txBody>
      </p:sp>
      <p:sp>
        <p:nvSpPr>
          <p:cNvPr id="22" name="직사각형 21"/>
          <p:cNvSpPr/>
          <p:nvPr/>
        </p:nvSpPr>
        <p:spPr>
          <a:xfrm>
            <a:off x="3526548" y="4801537"/>
            <a:ext cx="665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dirty="0" smtClean="0">
                <a:solidFill>
                  <a:srgbClr val="17375E"/>
                </a:solidFill>
                <a:latin typeface="+mj-ea"/>
              </a:rPr>
              <a:t>캐스터</a:t>
            </a:r>
            <a:endParaRPr lang="ko-KR" altLang="en-US" sz="1400" dirty="0"/>
          </a:p>
        </p:txBody>
      </p:sp>
      <p:sp>
        <p:nvSpPr>
          <p:cNvPr id="23" name="직사각형 22"/>
          <p:cNvSpPr/>
          <p:nvPr/>
        </p:nvSpPr>
        <p:spPr>
          <a:xfrm>
            <a:off x="4831403" y="4767740"/>
            <a:ext cx="665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smtClean="0">
                <a:solidFill>
                  <a:srgbClr val="17375E"/>
                </a:solidFill>
                <a:latin typeface="+mj-ea"/>
              </a:rPr>
              <a:t>어쌔신</a:t>
            </a:r>
            <a:endParaRPr lang="ko-KR" altLang="en-US" sz="1400" dirty="0"/>
          </a:p>
        </p:txBody>
      </p:sp>
      <p:sp>
        <p:nvSpPr>
          <p:cNvPr id="24" name="직사각형 23"/>
          <p:cNvSpPr/>
          <p:nvPr/>
        </p:nvSpPr>
        <p:spPr>
          <a:xfrm>
            <a:off x="6135380" y="3785902"/>
            <a:ext cx="665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dirty="0" err="1" smtClean="0">
                <a:solidFill>
                  <a:srgbClr val="17375E"/>
                </a:solidFill>
                <a:latin typeface="+mj-ea"/>
              </a:rPr>
              <a:t>버서커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07237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4941739" y="1639193"/>
            <a:ext cx="3739033" cy="2900420"/>
            <a:chOff x="2551698" y="1440109"/>
            <a:chExt cx="4247758" cy="3034848"/>
          </a:xfrm>
        </p:grpSpPr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6760" y="1440109"/>
              <a:ext cx="782572" cy="1337404"/>
            </a:xfrm>
            <a:prstGeom prst="rect">
              <a:avLst/>
            </a:prstGeom>
          </p:spPr>
        </p:pic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1822" y="3137553"/>
              <a:ext cx="782572" cy="133740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16884" y="2348880"/>
              <a:ext cx="782572" cy="1337404"/>
            </a:xfrm>
            <a:prstGeom prst="rect">
              <a:avLst/>
            </a:prstGeom>
          </p:spPr>
        </p:pic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6760" y="3126950"/>
              <a:ext cx="782572" cy="1337404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1822" y="1447083"/>
              <a:ext cx="782572" cy="1337404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1698" y="3137553"/>
              <a:ext cx="782572" cy="1337404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1698" y="1447083"/>
              <a:ext cx="782572" cy="1337404"/>
            </a:xfrm>
            <a:prstGeom prst="rect">
              <a:avLst/>
            </a:prstGeom>
          </p:spPr>
        </p:pic>
      </p:grp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9265" y="184574"/>
            <a:ext cx="15924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2000" b="1" spc="-150" dirty="0" smtClean="0">
                <a:solidFill>
                  <a:schemeClr val="bg1"/>
                </a:solidFill>
              </a:rPr>
              <a:t>2.</a:t>
            </a:r>
            <a:r>
              <a:rPr lang="ko-KR" altLang="en-US" sz="2000" b="1" spc="-150" dirty="0" smtClean="0">
                <a:solidFill>
                  <a:schemeClr val="bg1"/>
                </a:solidFill>
              </a:rPr>
              <a:t>아이디어</a:t>
            </a:r>
            <a:endParaRPr lang="ko-KR" altLang="en-US" sz="20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196752"/>
            <a:ext cx="3726523" cy="3726523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745940" y="5168603"/>
            <a:ext cx="5652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인기 </a:t>
            </a:r>
            <a:r>
              <a:rPr lang="en-US" altLang="ko-KR" b="1" spc="-150" dirty="0" smtClean="0">
                <a:solidFill>
                  <a:srgbClr val="17375E"/>
                </a:solidFill>
                <a:latin typeface="+mj-ea"/>
                <a:ea typeface="+mj-ea"/>
              </a:rPr>
              <a:t>IP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를 활용한 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예시와 같이</a:t>
            </a:r>
            <a:endParaRPr lang="en-US" altLang="ko-KR" b="1" spc="-150" dirty="0" smtClean="0">
              <a:solidFill>
                <a:srgbClr val="17375E"/>
              </a:solidFill>
              <a:latin typeface="+mj-ea"/>
              <a:ea typeface="+mj-ea"/>
            </a:endParaRPr>
          </a:p>
          <a:p>
            <a:pPr algn="ctr"/>
            <a:r>
              <a:rPr lang="en-US" altLang="ko-KR" b="1" spc="-150" dirty="0" smtClean="0">
                <a:solidFill>
                  <a:srgbClr val="17375E"/>
                </a:solidFill>
                <a:latin typeface="+mj-ea"/>
                <a:ea typeface="+mj-ea"/>
              </a:rPr>
              <a:t>FGO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로 </a:t>
            </a:r>
            <a:r>
              <a:rPr lang="en-US" altLang="ko-KR" b="1" spc="-150" dirty="0" smtClean="0">
                <a:solidFill>
                  <a:srgbClr val="17375E"/>
                </a:solidFill>
                <a:latin typeface="+mj-ea"/>
                <a:ea typeface="+mj-ea"/>
              </a:rPr>
              <a:t>AR CARD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를 만드는 것</a:t>
            </a:r>
            <a:endParaRPr lang="en-US" altLang="ko-KR" b="1" spc="-150" dirty="0" smtClean="0">
              <a:solidFill>
                <a:srgbClr val="17375E"/>
              </a:solidFill>
              <a:latin typeface="+mj-ea"/>
              <a:ea typeface="+mj-ea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4455041" y="1386352"/>
            <a:ext cx="4320480" cy="3597977"/>
            <a:chOff x="4427984" y="1415199"/>
            <a:chExt cx="4320480" cy="3597977"/>
          </a:xfrm>
        </p:grpSpPr>
        <p:sp>
          <p:nvSpPr>
            <p:cNvPr id="19" name="직사각형 18"/>
            <p:cNvSpPr/>
            <p:nvPr/>
          </p:nvSpPr>
          <p:spPr>
            <a:xfrm>
              <a:off x="4427984" y="1415199"/>
              <a:ext cx="4320480" cy="35979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2040" y="1988840"/>
              <a:ext cx="3569970" cy="2149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2277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9265" y="184574"/>
            <a:ext cx="15924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2000" b="1" spc="-150" dirty="0" smtClean="0">
                <a:solidFill>
                  <a:schemeClr val="bg1"/>
                </a:solidFill>
              </a:rPr>
              <a:t>3.</a:t>
            </a:r>
            <a:r>
              <a:rPr lang="ko-KR" altLang="en-US" sz="2000" b="1" spc="-150" dirty="0" err="1" smtClean="0">
                <a:solidFill>
                  <a:schemeClr val="bg1"/>
                </a:solidFill>
              </a:rPr>
              <a:t>구현방법</a:t>
            </a:r>
            <a:endParaRPr lang="ko-KR" altLang="en-US" sz="20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2050" name="Picture 2" descr="Unite Seoul 2019] Ashely Alicea - 멀티플랫폼 AR을 위한 AR 파운데이션 - YouTub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36" t="24487" r="2942" b="8314"/>
          <a:stretch/>
        </p:blipFill>
        <p:spPr bwMode="auto">
          <a:xfrm>
            <a:off x="1475655" y="1415199"/>
            <a:ext cx="6192689" cy="3446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745940" y="5168603"/>
            <a:ext cx="5652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 smtClean="0">
                <a:solidFill>
                  <a:srgbClr val="17375E"/>
                </a:solidFill>
                <a:latin typeface="+mj-ea"/>
                <a:ea typeface="+mj-ea"/>
              </a:rPr>
              <a:t>AR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파운데이션을 활용하여</a:t>
            </a:r>
            <a:endParaRPr lang="en-US" altLang="ko-KR" b="1" spc="-150" dirty="0" smtClean="0">
              <a:solidFill>
                <a:srgbClr val="17375E"/>
              </a:solidFill>
              <a:latin typeface="+mj-ea"/>
              <a:ea typeface="+mj-ea"/>
            </a:endParaRPr>
          </a:p>
          <a:p>
            <a:pPr algn="ctr"/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카드와 함께 모델링을 불러오는 형태로 진행</a:t>
            </a:r>
            <a:endParaRPr lang="en-US" altLang="ko-KR" b="1" spc="-150" dirty="0" smtClean="0">
              <a:solidFill>
                <a:srgbClr val="17375E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7834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9265" y="184574"/>
            <a:ext cx="15924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2000" b="1" spc="-150" dirty="0" smtClean="0">
                <a:solidFill>
                  <a:schemeClr val="bg1"/>
                </a:solidFill>
              </a:rPr>
              <a:t>4.</a:t>
            </a:r>
            <a:r>
              <a:rPr lang="ko-KR" altLang="en-US" sz="2000" b="1" spc="-150" dirty="0" smtClean="0">
                <a:solidFill>
                  <a:schemeClr val="bg1"/>
                </a:solidFill>
              </a:rPr>
              <a:t>결과물</a:t>
            </a:r>
            <a:endParaRPr lang="ko-KR" altLang="en-US" sz="20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256306" y="959300"/>
            <a:ext cx="2631386" cy="454645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45940" y="5168603"/>
            <a:ext cx="5652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카드 위에 </a:t>
            </a:r>
            <a:r>
              <a:rPr lang="ko-KR" altLang="en-US" b="1" spc="-150" dirty="0" err="1" smtClean="0">
                <a:solidFill>
                  <a:srgbClr val="17375E"/>
                </a:solidFill>
                <a:latin typeface="+mj-ea"/>
                <a:ea typeface="+mj-ea"/>
              </a:rPr>
              <a:t>서번트</a:t>
            </a:r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 모델링을 출력하여</a:t>
            </a:r>
            <a:endParaRPr lang="en-US" altLang="ko-KR" b="1" spc="-150" dirty="0" smtClean="0">
              <a:solidFill>
                <a:srgbClr val="17375E"/>
              </a:solidFill>
              <a:latin typeface="+mj-ea"/>
              <a:ea typeface="+mj-ea"/>
            </a:endParaRPr>
          </a:p>
          <a:p>
            <a:pPr algn="ctr"/>
            <a:r>
              <a:rPr lang="ko-KR" altLang="en-US" b="1" spc="-150" dirty="0" smtClean="0">
                <a:solidFill>
                  <a:srgbClr val="17375E"/>
                </a:solidFill>
                <a:latin typeface="+mj-ea"/>
                <a:ea typeface="+mj-ea"/>
              </a:rPr>
              <a:t>짧은 음성 대사와 함께 나타나며 애니메이션을 구현 </a:t>
            </a:r>
            <a:endParaRPr lang="en-US" altLang="ko-KR" b="1" spc="-150" dirty="0" smtClean="0">
              <a:solidFill>
                <a:srgbClr val="17375E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1302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43908" y="5877272"/>
            <a:ext cx="1656184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끝</a:t>
            </a:r>
            <a:endParaRPr lang="ko-KR" altLang="en-US" sz="16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437" y="2492896"/>
            <a:ext cx="3667125" cy="165735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701" y="2348880"/>
            <a:ext cx="2389765" cy="1296144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8C4AC3F6-9B0E-419F-AD9D-782B91B317D7}"/>
              </a:ext>
            </a:extLst>
          </p:cNvPr>
          <p:cNvGrpSpPr/>
          <p:nvPr/>
        </p:nvGrpSpPr>
        <p:grpSpPr>
          <a:xfrm>
            <a:off x="3419872" y="4365104"/>
            <a:ext cx="2418862" cy="614969"/>
            <a:chOff x="-59743" y="2695163"/>
            <a:chExt cx="2418862" cy="614969"/>
          </a:xfrm>
        </p:grpSpPr>
        <p:cxnSp>
          <p:nvCxnSpPr>
            <p:cNvPr id="7" name="직선 연결선 6"/>
            <p:cNvCxnSpPr/>
            <p:nvPr/>
          </p:nvCxnSpPr>
          <p:spPr>
            <a:xfrm>
              <a:off x="-59743" y="2695163"/>
              <a:ext cx="241886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-5738" y="2910022"/>
              <a:ext cx="21962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spc="-150" dirty="0" smtClean="0">
                  <a:solidFill>
                    <a:schemeClr val="bg1"/>
                  </a:solidFill>
                  <a:latin typeface="+mj-ea"/>
                  <a:ea typeface="+mj-ea"/>
                </a:rPr>
                <a:t>FGO AR CARD</a:t>
              </a:r>
              <a:endParaRPr lang="ko-KR" altLang="en-US" sz="2000" b="1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089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1364</TotalTime>
  <Words>144</Words>
  <Application>Microsoft Office PowerPoint</Application>
  <PresentationFormat>화면 슬라이드 쇼(4:3)</PresentationFormat>
  <Paragraphs>56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HY헤드라인M</vt:lpstr>
      <vt:lpstr>나눔고딕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Ginger</cp:lastModifiedBy>
  <cp:revision>38</cp:revision>
  <dcterms:created xsi:type="dcterms:W3CDTF">2016-11-03T20:47:04Z</dcterms:created>
  <dcterms:modified xsi:type="dcterms:W3CDTF">2023-05-30T06:30:13Z</dcterms:modified>
</cp:coreProperties>
</file>

<file path=docProps/thumbnail.jpeg>
</file>